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4630400" cy="8229600"/>
  <p:notesSz cx="8229600" cy="14630400"/>
  <p:embeddedFontLst>
    <p:embeddedFont>
      <p:font typeface="Sora Light" panose="020B0604020202020204" charset="0"/>
      <p:regular r:id="rId3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2890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09863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Fundamentos de Sistemas de Bancos de Dados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517290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24/02/2026 — Professor Miguél Suares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90" y="2495550"/>
            <a:ext cx="4046220" cy="3238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741998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2000 — Big Data e NoSQL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44709" y="2389227"/>
            <a:ext cx="7627382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Explosão de volumes, diversidade de dados e arquiteturas NoSQL que complementaram o modelo relacional para cenários massivos e não estruturados.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792379"/>
            <a:ext cx="2766536" cy="144541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66684" y="3748445"/>
            <a:ext cx="42129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NO-SQL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9666684" y="4245531"/>
            <a:ext cx="421290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Alimentado com formato JSON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897523"/>
            <a:ext cx="2612112" cy="137005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504164" y="5853589"/>
            <a:ext cx="437554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de Grafos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" y="3486150"/>
            <a:ext cx="3139440" cy="12573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734258"/>
            <a:ext cx="5616416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2020 — I.A. e Vetores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44709" y="1451610"/>
            <a:ext cx="7627382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 por aplicações de Inteligência Artificial começam a justificar Bancos de Dados Vetoriais para processamento local.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2043708"/>
            <a:ext cx="5720477" cy="2722007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039797"/>
            <a:ext cx="2230041" cy="2318504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622274" y="5012412"/>
            <a:ext cx="425731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VETORIAL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3"/>
          <p:cNvSpPr/>
          <p:nvPr/>
        </p:nvSpPr>
        <p:spPr>
          <a:xfrm>
            <a:off x="9622274" y="5349597"/>
            <a:ext cx="4257318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Uma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extensão do PostgreSQL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3744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700" y="452914"/>
            <a:ext cx="1905000" cy="15316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58309" y="3173373"/>
            <a:ext cx="10712887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Modelo Relacional de Codd (Matemática)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58309" y="4077891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Codd queria utilizar a Matemática, mais específicamente, a </a:t>
            </a: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teoria de conjuntos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para criar um </a:t>
            </a: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Sistema de Banco de Dados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. A </a:t>
            </a: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Matemática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trataria de garantir a </a:t>
            </a:r>
            <a:r>
              <a:rPr lang="en-US" sz="1500" b="1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consistência dos dados</a:t>
            </a: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armazenados.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758309" y="4867989"/>
            <a:ext cx="13113782" cy="2625685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765929" y="4875609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961073" y="4988481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Operação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378875" y="4988481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Símbolo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4853702" y="4988481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Descrição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65929" y="5397698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961073" y="5510570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União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3378875" y="5510570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∪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4853702" y="5510570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Elementos que pertencem a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B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765929" y="5919788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961073" y="6032659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Interseção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3378875" y="6032659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∩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4853702" y="6032659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Elementos comuns a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B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765929" y="6441877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6"/>
          <p:cNvSpPr/>
          <p:nvPr/>
        </p:nvSpPr>
        <p:spPr>
          <a:xfrm>
            <a:off x="961073" y="6554748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Diferença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3378875" y="6554748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−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4853702" y="6554748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Elementos de 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pertencem a B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19"/>
          <p:cNvSpPr/>
          <p:nvPr/>
        </p:nvSpPr>
        <p:spPr>
          <a:xfrm>
            <a:off x="765929" y="6963966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0"/>
          <p:cNvSpPr/>
          <p:nvPr/>
        </p:nvSpPr>
        <p:spPr>
          <a:xfrm>
            <a:off x="961073" y="7076837"/>
            <a:ext cx="202037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1"/>
          <p:cNvSpPr/>
          <p:nvPr/>
        </p:nvSpPr>
        <p:spPr>
          <a:xfrm>
            <a:off x="3378875" y="7076837"/>
            <a:ext cx="107739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×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2"/>
          <p:cNvSpPr/>
          <p:nvPr/>
        </p:nvSpPr>
        <p:spPr>
          <a:xfrm>
            <a:off x="4853702" y="7076837"/>
            <a:ext cx="8815864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de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todos os pares ordenados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(a,b)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689378"/>
            <a:ext cx="1190375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Modelo Relacional de Codd (Matemática)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83535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Inicialmente a idéia era associar conjuntos de dados e garantir a consistência da informação. Assim nasceu o conceito de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RELAÇÃO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77249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Sejam dois conjuntos A e B. 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conjunto de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todos os pares ordenados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(a,b):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4362926"/>
            <a:ext cx="13113782" cy="671512"/>
          </a:xfrm>
          <a:prstGeom prst="roundRect">
            <a:avLst>
              <a:gd name="adj" fmla="val 13551"/>
            </a:avLst>
          </a:prstGeom>
          <a:solidFill>
            <a:srgbClr val="F2EDED"/>
          </a:solidFill>
          <a:ln/>
        </p:spPr>
      </p:sp>
      <p:sp>
        <p:nvSpPr>
          <p:cNvPr id="6" name="Shape 4"/>
          <p:cNvSpPr/>
          <p:nvPr/>
        </p:nvSpPr>
        <p:spPr>
          <a:xfrm>
            <a:off x="747593" y="4362926"/>
            <a:ext cx="13135213" cy="671512"/>
          </a:xfrm>
          <a:prstGeom prst="roundRect">
            <a:avLst>
              <a:gd name="adj" fmla="val 4840"/>
            </a:avLst>
          </a:prstGeom>
          <a:solidFill>
            <a:srgbClr val="F2EDED"/>
          </a:solidFill>
          <a:ln/>
        </p:spPr>
      </p:sp>
      <p:sp>
        <p:nvSpPr>
          <p:cNvPr id="7" name="Text 5"/>
          <p:cNvSpPr/>
          <p:nvPr/>
        </p:nvSpPr>
        <p:spPr>
          <a:xfrm>
            <a:off x="964168" y="4525328"/>
            <a:ext cx="12702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2EDED"/>
                </a:highlight>
                <a:latin typeface="Arial" panose="020B0604020202020204" pitchFamily="34" charset="0"/>
                <a:ea typeface="Consolas Light" pitchFamily="34" charset="-122"/>
                <a:cs typeface="Arial" panose="020B0604020202020204" pitchFamily="34" charset="0"/>
              </a:rPr>
              <a:t>A × B = { (a,b) | a ∈ A e b ∈ B }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527816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relação R  (uma tabela) de A em B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qualquer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subconjunto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 A × B.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8309" y="5868591"/>
            <a:ext cx="13113782" cy="671512"/>
          </a:xfrm>
          <a:prstGeom prst="roundRect">
            <a:avLst>
              <a:gd name="adj" fmla="val 13551"/>
            </a:avLst>
          </a:prstGeom>
          <a:solidFill>
            <a:srgbClr val="F2EDED"/>
          </a:solidFill>
          <a:ln/>
        </p:spPr>
      </p:sp>
      <p:sp>
        <p:nvSpPr>
          <p:cNvPr id="10" name="Shape 8"/>
          <p:cNvSpPr/>
          <p:nvPr/>
        </p:nvSpPr>
        <p:spPr>
          <a:xfrm>
            <a:off x="747593" y="5868591"/>
            <a:ext cx="13135213" cy="671512"/>
          </a:xfrm>
          <a:prstGeom prst="roundRect">
            <a:avLst>
              <a:gd name="adj" fmla="val 4840"/>
            </a:avLst>
          </a:prstGeom>
          <a:solidFill>
            <a:srgbClr val="F2EDED"/>
          </a:solidFill>
          <a:ln/>
        </p:spPr>
      </p:sp>
      <p:sp>
        <p:nvSpPr>
          <p:cNvPr id="11" name="Text 9"/>
          <p:cNvSpPr/>
          <p:nvPr/>
        </p:nvSpPr>
        <p:spPr>
          <a:xfrm>
            <a:off x="964168" y="6030992"/>
            <a:ext cx="127020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F2EDED"/>
                </a:highlight>
                <a:latin typeface="Arial" panose="020B0604020202020204" pitchFamily="34" charset="0"/>
                <a:ea typeface="Consolas Light" pitchFamily="34" charset="-122"/>
                <a:cs typeface="Arial" panose="020B0604020202020204" pitchFamily="34" charset="0"/>
              </a:rPr>
              <a:t>R ⊆ A × B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7941"/>
            <a:ext cx="11448098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Diferença entre </a:t>
            </a:r>
            <a:r>
              <a:rPr lang="en-US" sz="30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produto cartesiano</a:t>
            </a:r>
            <a:r>
              <a:rPr lang="en-US" sz="30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 e um </a:t>
            </a:r>
            <a:r>
              <a:rPr lang="en-US" sz="30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Relação (tabela):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465540"/>
            <a:ext cx="13113782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Exemplo1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Uma website vende camisetas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básicas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camisetas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esportivas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nos tamanhos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pequeno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médio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grande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Usando matemática, coloque as camisetas no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os tamanhos no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B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Utilize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para gerar toda 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grade de camisetas e tamanhos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na página do website.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35329"/>
            <a:ext cx="3170992" cy="38676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70383" y="2600087"/>
            <a:ext cx="8909209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Aqui um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 resolve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o problema: ele cria uma tabela associando todos os elementos de A com todos os elementos de B, ou seja, criando os pares ordenados entre A e B: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970383" y="3321248"/>
            <a:ext cx="8909209" cy="3343156"/>
          </a:xfrm>
          <a:prstGeom prst="roundRect">
            <a:avLst>
              <a:gd name="adj" fmla="val 23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978003" y="3328868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162193" y="3430310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Modelo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55224" y="3430310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Tamanho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978003" y="3804285"/>
            <a:ext cx="8893969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5162193" y="3905726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Básica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55224" y="3905726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4978003" y="4279702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5162193" y="4381143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Básica 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555224" y="4381143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4978003" y="4755118"/>
            <a:ext cx="8893969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5162193" y="4856559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Básica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6555224" y="4856559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4978003" y="5230535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162193" y="5331976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Esportiva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55224" y="5331976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4978003" y="5705951"/>
            <a:ext cx="8893969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0"/>
          <p:cNvSpPr/>
          <p:nvPr/>
        </p:nvSpPr>
        <p:spPr>
          <a:xfrm>
            <a:off x="5162193" y="5807393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Esportiva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555224" y="5807393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2"/>
          <p:cNvSpPr/>
          <p:nvPr/>
        </p:nvSpPr>
        <p:spPr>
          <a:xfrm>
            <a:off x="4978003" y="6181368"/>
            <a:ext cx="8893969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5162193" y="6282809"/>
            <a:ext cx="101727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Esportiva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6555224" y="6282809"/>
            <a:ext cx="71326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58309" y="7016591"/>
            <a:ext cx="13113782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Aqui deu certo o uso do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para gerar uma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GRADE de PRODUTOS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 no e-commerce. Faz sentido para regra de negócios associar todos os elementos e usar o resultado.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93777"/>
            <a:ext cx="1014126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Diferença entre </a:t>
            </a:r>
            <a:r>
              <a:rPr lang="en-US" sz="26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Produto Cartesiano</a:t>
            </a:r>
            <a:r>
              <a:rPr lang="en-US" sz="26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 e um </a:t>
            </a:r>
            <a:r>
              <a:rPr lang="en-US" sz="26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Relação (tabela):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365052"/>
            <a:ext cx="13113782" cy="69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Exemplo2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Considere uma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cadastro de países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denominado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A = {Brasil, Argentina, Chile }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um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cadastro de capitais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chamado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B = {Brasilia, Buenos Aires, Santiago}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</a:t>
            </a:r>
            <a:r>
              <a:rPr lang="en-US" sz="1250" dirty="0">
                <a:solidFill>
                  <a:srgbClr val="3B3535"/>
                </a:solidFill>
                <a:highlight>
                  <a:srgbClr val="F2EDED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Verifique se é possível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criar um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C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utilizando o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entre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 x B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Neste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conjunto C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250" dirty="0">
                <a:solidFill>
                  <a:srgbClr val="3B3535"/>
                </a:solidFill>
                <a:highlight>
                  <a:srgbClr val="F2EDED"/>
                </a:highlight>
                <a:latin typeface="Arial" panose="020B0604020202020204" pitchFamily="34" charset="0"/>
                <a:ea typeface="Consolas" pitchFamily="34" charset="-122"/>
                <a:cs typeface="Arial" panose="020B0604020202020204" pitchFamily="34" charset="0"/>
              </a:rPr>
              <a:t>cada país deve estar associado a sua capital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336959"/>
            <a:ext cx="2838093" cy="37886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54072" y="2309574"/>
            <a:ext cx="8925520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Aqui um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 não resolve o problema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 ele cria uma tabela associando todos os elementos de A com todos os elementos de B, ou seja, criando os pares ordenados entre A e B: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954072" y="2901672"/>
            <a:ext cx="8925520" cy="3905012"/>
          </a:xfrm>
          <a:prstGeom prst="roundRect">
            <a:avLst>
              <a:gd name="adj" fmla="val 17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4961692" y="2909292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124331" y="2990017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País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156013" y="2990017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Capital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842421" y="2990017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de Negócio do Problema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961692" y="3298269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124331" y="3378994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Brasil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156013" y="3378994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Brasília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842421" y="3378994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961692" y="3687247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124331" y="3767971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Brasil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156013" y="3767971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Buenos Aires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842421" y="3767971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4961692" y="4076224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124331" y="4156948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Brasil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7156013" y="4156948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Santiago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842421" y="4156948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4961692" y="4465201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5124331" y="4545925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Argentina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7156013" y="4545925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Brasília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9842421" y="4545925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4"/>
          <p:cNvSpPr/>
          <p:nvPr/>
        </p:nvSpPr>
        <p:spPr>
          <a:xfrm>
            <a:off x="4961692" y="4854178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5"/>
          <p:cNvSpPr/>
          <p:nvPr/>
        </p:nvSpPr>
        <p:spPr>
          <a:xfrm>
            <a:off x="5124331" y="4934903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Argentina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156013" y="4934903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Buenos Aires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7"/>
          <p:cNvSpPr/>
          <p:nvPr/>
        </p:nvSpPr>
        <p:spPr>
          <a:xfrm>
            <a:off x="9842421" y="4934903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8"/>
          <p:cNvSpPr/>
          <p:nvPr/>
        </p:nvSpPr>
        <p:spPr>
          <a:xfrm>
            <a:off x="4961692" y="5243155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29"/>
          <p:cNvSpPr/>
          <p:nvPr/>
        </p:nvSpPr>
        <p:spPr>
          <a:xfrm>
            <a:off x="5124331" y="5323880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Argentina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0"/>
          <p:cNvSpPr/>
          <p:nvPr/>
        </p:nvSpPr>
        <p:spPr>
          <a:xfrm>
            <a:off x="7156013" y="5323880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Santiago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1"/>
          <p:cNvSpPr/>
          <p:nvPr/>
        </p:nvSpPr>
        <p:spPr>
          <a:xfrm>
            <a:off x="9842421" y="5323880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Shape 32"/>
          <p:cNvSpPr/>
          <p:nvPr/>
        </p:nvSpPr>
        <p:spPr>
          <a:xfrm>
            <a:off x="4961692" y="5632133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3"/>
          <p:cNvSpPr/>
          <p:nvPr/>
        </p:nvSpPr>
        <p:spPr>
          <a:xfrm>
            <a:off x="5124331" y="5712857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Chile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4"/>
          <p:cNvSpPr/>
          <p:nvPr/>
        </p:nvSpPr>
        <p:spPr>
          <a:xfrm>
            <a:off x="7156013" y="5712857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Brasília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9842421" y="5712857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Shape 36"/>
          <p:cNvSpPr/>
          <p:nvPr/>
        </p:nvSpPr>
        <p:spPr>
          <a:xfrm>
            <a:off x="4961692" y="6021110"/>
            <a:ext cx="8910280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0" name="Text 37"/>
          <p:cNvSpPr/>
          <p:nvPr/>
        </p:nvSpPr>
        <p:spPr>
          <a:xfrm>
            <a:off x="5124331" y="6101834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Chile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38"/>
          <p:cNvSpPr/>
          <p:nvPr/>
        </p:nvSpPr>
        <p:spPr>
          <a:xfrm>
            <a:off x="7156013" y="6101834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Buenos Aires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39"/>
          <p:cNvSpPr/>
          <p:nvPr/>
        </p:nvSpPr>
        <p:spPr>
          <a:xfrm>
            <a:off x="9842421" y="6101834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faz Sentido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40"/>
          <p:cNvSpPr/>
          <p:nvPr/>
        </p:nvSpPr>
        <p:spPr>
          <a:xfrm>
            <a:off x="4961692" y="6410087"/>
            <a:ext cx="8910280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1"/>
          <p:cNvSpPr/>
          <p:nvPr/>
        </p:nvSpPr>
        <p:spPr>
          <a:xfrm>
            <a:off x="5124331" y="6490811"/>
            <a:ext cx="169926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Chile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42"/>
          <p:cNvSpPr/>
          <p:nvPr/>
        </p:nvSpPr>
        <p:spPr>
          <a:xfrm>
            <a:off x="7156013" y="6490811"/>
            <a:ext cx="235398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Santiago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43"/>
          <p:cNvSpPr/>
          <p:nvPr/>
        </p:nvSpPr>
        <p:spPr>
          <a:xfrm>
            <a:off x="9842421" y="6490811"/>
            <a:ext cx="3867150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4"/>
          <p:cNvSpPr/>
          <p:nvPr/>
        </p:nvSpPr>
        <p:spPr>
          <a:xfrm>
            <a:off x="758309" y="7080766"/>
            <a:ext cx="13113782" cy="455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Aqui deu certo o uso do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para gerar uma </a:t>
            </a: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GRADE de PRODUTOS</a:t>
            </a: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 no e-commerce. Faz sentido para regra de negócios associar todos os elementos e usar o resultado.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04743"/>
            <a:ext cx="1291935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 </a:t>
            </a:r>
            <a:r>
              <a:rPr lang="en-US" sz="35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Relação (tabela):  Aplicando "Funções" nos Conjuntos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80808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função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uma "relação" especial entre dois conjuntos A (Domínio) e B (Imagem).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42235"/>
            <a:ext cx="6701790" cy="37064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96357" y="2593419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Sejam ( A ) e ( B ) conjuntos.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96357" y="3135035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Uma função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96357" y="3676650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f:A→B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96357" y="4218265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é um subconjunto do produto cartesiano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96357" y="4759881"/>
            <a:ext cx="588323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f⊆A×B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96357" y="5301496"/>
            <a:ext cx="588323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bom português: &gt;&gt; Uma função f(x) é 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que pode associar (ou não) cada elemento de A a um elemento de B correspondente.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996357" y="6536531"/>
            <a:ext cx="58832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 produto cartesiano, neste caso, é um caso específico de função.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12589"/>
            <a:ext cx="12919353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 </a:t>
            </a:r>
            <a:r>
              <a:rPr lang="en-US" sz="35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Relação (tabela):  Aplicando "Funções" nos Conjuntos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71592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Revisitando o exemplo 2 dos Países x Capitais utilizando função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y = f(x)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como sendo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"capital"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= f("país")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30636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 seja, existe uma "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função matemática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 que vai mapear corretamente a "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de Negócio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", filtrando elementos, criando um subconjunto "correto" de elementos chamado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RELAÇÃO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24350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Na linguagem SQL você pode chamar a "função matemática" de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PREDICADO.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077653"/>
            <a:ext cx="5883235" cy="285238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177802" y="4077653"/>
            <a:ext cx="6701790" cy="3195638"/>
          </a:xfrm>
          <a:prstGeom prst="roundRect">
            <a:avLst>
              <a:gd name="adj" fmla="val 284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185422" y="4085273"/>
            <a:ext cx="6686550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7402235" y="4222790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País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739551" y="4222790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Capital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1895177" y="4222790"/>
            <a:ext cx="176022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de Negócio do Problema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185422" y="5400437"/>
            <a:ext cx="6686550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7402235" y="5537954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Brasil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739551" y="5537954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Brasília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1895177" y="5537954"/>
            <a:ext cx="176022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185422" y="6022181"/>
            <a:ext cx="6686550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7402235" y="6159698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Argentina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9739551" y="6159698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Buenos Aires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1895177" y="6159698"/>
            <a:ext cx="176022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7185422" y="6643926"/>
            <a:ext cx="6686550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402235" y="6781443"/>
            <a:ext cx="189654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Chile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9739551" y="6781443"/>
            <a:ext cx="17148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Santiago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11895177" y="6781443"/>
            <a:ext cx="176022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Correto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3535"/>
            <a:ext cx="5131356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Algebra Relacional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568053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Algebra relacional é todo conjunto de funções que expandem as operações clássicas de conjunto e criam operações para mapear todas as regras de negócio.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358152"/>
            <a:ext cx="13113782" cy="4714042"/>
          </a:xfrm>
          <a:prstGeom prst="roundRect">
            <a:avLst>
              <a:gd name="adj" fmla="val 17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65772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0953" y="2478643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Operação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847743" y="2478643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Símbolo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956119" y="2478643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Descrição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65929" y="2887861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60953" y="3000732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Seleção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847743" y="3000732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σ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956119" y="3000732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Filtra linhas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5929" y="3409950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60953" y="3522821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Projeção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847743" y="3522821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π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956119" y="3522821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Seleciona colunas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65929" y="3932039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60953" y="4044910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União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847743" y="4044910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∪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956119" y="4044910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Combina relações compatíveis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65929" y="4454128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60953" y="4566999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Interseção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847743" y="4566999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∩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956119" y="4566999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Elementos comuns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65929" y="4976217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60953" y="5089088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Diferença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847743" y="5089088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−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956119" y="5089088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Subtração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5498306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60953" y="5611177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Cartesiano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847743" y="5611177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×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956119" y="5611177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A2D7A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Combinação total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65929" y="6020395"/>
            <a:ext cx="13098542" cy="5220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60953" y="6133267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Junção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3847743" y="6133267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⋈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8956119" y="6133267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Produto + Seleção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765929" y="6542484"/>
            <a:ext cx="13098542" cy="5220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960953" y="6655356"/>
            <a:ext cx="2489359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Divisão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847743" y="6655356"/>
            <a:ext cx="47109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÷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956119" y="6655356"/>
            <a:ext cx="4713446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Consulta universal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758309" y="7269599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Todas as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operações Relacionais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são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operações SQL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serão estudadas na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aula 4 (Modelagem parte 2).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23317"/>
            <a:ext cx="8809315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Propriedades da Algebra Relacional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663779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São as propriedades da ALGEBRA RELACIONAL que vão criar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CONSISTÊNCIA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dos dados.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112407"/>
            <a:ext cx="13113782" cy="4845129"/>
          </a:xfrm>
          <a:prstGeom prst="roundRect">
            <a:avLst>
              <a:gd name="adj" fmla="val 15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120027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50119" y="2221468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b="1" u="sng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Propriedade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064794" y="2221468"/>
            <a:ext cx="302192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b="1" u="sng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Conceito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462480" y="2221468"/>
            <a:ext cx="621792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b="1" u="sng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Para que serve ou onde serve ?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65929" y="2595443"/>
            <a:ext cx="13098542" cy="10204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50119" y="2696885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REFLEXIVA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064794" y="2696885"/>
            <a:ext cx="3021925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 elemento é equivalente a si mesmo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462480" y="2696885"/>
            <a:ext cx="621792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uma consulta de hierarquia, quando você consultar um elemento que retorne para ele mesmo, significa que ele é dono ou chefe, ou seja, está no topo da hierarquia.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5929" y="3615928"/>
            <a:ext cx="13098542" cy="10204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0119" y="3717369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SIMÉTRICA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064794" y="3717369"/>
            <a:ext cx="3021925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“Se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equivale ao segundo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então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segundo equivale ao primeiro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462480" y="3717369"/>
            <a:ext cx="621792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uma relação de amizade, se A é amigo de B, então B é amigo de A.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65929" y="4636413"/>
            <a:ext cx="13098542" cy="12930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50119" y="4737854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TRANSITIVA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064794" y="4737854"/>
            <a:ext cx="3021925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“Se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equivale ao segundo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segundo equivale ao terceiro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”, então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equivale ao terceiro.”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462480" y="4737854"/>
            <a:ext cx="621792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"panelinhas", "grupinhos" , se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fulano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"panela" de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ciclano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ciclano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"panela" de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beltranho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logo conclui-se que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fulano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beltrano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são da mesma "panela".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65929" y="5929432"/>
            <a:ext cx="13098542" cy="102048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50119" y="6030873"/>
            <a:ext cx="2738914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ANTISSIMÉTRICA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4064794" y="6030873"/>
            <a:ext cx="3021925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“Se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equivale ao segundo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então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segundo NÃO PODE equivaler ao primeiro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462480" y="6030873"/>
            <a:ext cx="6217920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Numa hierarquia, se André é chefe de Miguel, então, por lógica,  Miguel não pode ser chefe de André.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58309" y="7133630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70134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O Início do Modelo Relacional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82047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Professor Edgar F. Codd (1923–2003). 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44709" y="341090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Trabalhava na IBM nos anos 1960 e 1970.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44709" y="400133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Os bancos de dados da época eram Hierarquicos.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44709" y="4591764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Codd cria um modelo matemático revolucionário mas IBM não dá importância devido a sua participação no projeto Apollo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244709" y="552890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(Homem na Lua)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244709" y="6119336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Em 1970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Prof Codd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publicou "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 Relational Model of Data for Large Shared Data Banks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", fundamentando SGBDs com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teoria dos conjuntos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lógica de predicados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álgebra relacional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43890"/>
            <a:ext cx="74423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Relações de Equivalência: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681520"/>
            <a:ext cx="131137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Dentro de um conjunto, uma Relação, podem existir elementos equivalentes em relação a alguma regra de negócio. Quando encontramos 2 ou mais elementos equivalentes dentro do conjunto, dizemos que existe 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Relação de Equivalência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entre 2 ou mais elementos deste conjunto.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96537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Para provar a equivalência entre elementos, os elementos devem se enquadrar nas seguintes Propriedades de Algebra Relacional: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3902512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391013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504" y="4047649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Propriedade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4531876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504" y="4669393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1- Reflexiva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5929" y="515362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504" y="5291138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2- Simétrica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65929" y="577536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2504" y="5912882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3- Transitiva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8309" y="664845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Veja o exemplo a seguir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8309" y="723888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3298"/>
            <a:ext cx="5581769" cy="534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Relações de Equivalência:</a:t>
            </a:r>
            <a:endParaRPr lang="en-US" sz="3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390650"/>
            <a:ext cx="1311378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Tenho uma tabela de produtos. Todos os produtos estão classificados em categorias. Prove nesta tabela existem ao menos 2 produtos são equivalentes.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1755219"/>
            <a:ext cx="13113782" cy="5071943"/>
          </a:xfrm>
          <a:prstGeom prst="roundRect">
            <a:avLst>
              <a:gd name="adj" fmla="val 134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1762839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28449" y="1843564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 (Elemento)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013591" y="1843564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 do Produto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00549" y="1843564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CategoriaID (Classe)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65929" y="2151817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28449" y="2232541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013591" y="2232541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Teclado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8200549" y="2232541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 (Eletrônicos)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5929" y="2540794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28449" y="2621518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013591" y="2621518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Mouse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200549" y="2621518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 (Eletrônicos)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65929" y="2929771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28449" y="3010495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3013591" y="3010495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Monitor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8200549" y="3010495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 (Eletrônicos)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65929" y="3318748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28449" y="3399473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013591" y="3399473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Camisa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8200549" y="3399473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 (Vestuário)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Shape 23"/>
          <p:cNvSpPr/>
          <p:nvPr/>
        </p:nvSpPr>
        <p:spPr>
          <a:xfrm>
            <a:off x="765929" y="3707725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28449" y="3788450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3013591" y="3788450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Calça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200549" y="3788450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 (Vestuário)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4096703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28449" y="4177427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013591" y="4177427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Tênis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8200549" y="4177427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 (Vestuário)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Shape 31"/>
          <p:cNvSpPr/>
          <p:nvPr/>
        </p:nvSpPr>
        <p:spPr>
          <a:xfrm>
            <a:off x="765929" y="4485680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28449" y="4566404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3013591" y="4566404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Livro SQL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8200549" y="4566404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 (Livraria)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Shape 35"/>
          <p:cNvSpPr/>
          <p:nvPr/>
        </p:nvSpPr>
        <p:spPr>
          <a:xfrm>
            <a:off x="765929" y="4874657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8" name="Text 36"/>
          <p:cNvSpPr/>
          <p:nvPr/>
        </p:nvSpPr>
        <p:spPr>
          <a:xfrm>
            <a:off x="928449" y="4955381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8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3013591" y="4955381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Livro Java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8200549" y="4955381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 (Livraria)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765929" y="5263634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928449" y="5344358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3013591" y="5344358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Livro Redes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8200549" y="5344358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 (Livraria)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Shape 43"/>
          <p:cNvSpPr/>
          <p:nvPr/>
        </p:nvSpPr>
        <p:spPr>
          <a:xfrm>
            <a:off x="765929" y="5652611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6" name="Text 44"/>
          <p:cNvSpPr/>
          <p:nvPr/>
        </p:nvSpPr>
        <p:spPr>
          <a:xfrm>
            <a:off x="928449" y="5733336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3013591" y="5733336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8200549" y="5733336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(Móveis)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Shape 47"/>
          <p:cNvSpPr/>
          <p:nvPr/>
        </p:nvSpPr>
        <p:spPr>
          <a:xfrm>
            <a:off x="765929" y="6041588"/>
            <a:ext cx="13098542" cy="3889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50" name="Text 48"/>
          <p:cNvSpPr/>
          <p:nvPr/>
        </p:nvSpPr>
        <p:spPr>
          <a:xfrm>
            <a:off x="928449" y="6122313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11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 49"/>
          <p:cNvSpPr/>
          <p:nvPr/>
        </p:nvSpPr>
        <p:spPr>
          <a:xfrm>
            <a:off x="3013591" y="6122313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 50"/>
          <p:cNvSpPr/>
          <p:nvPr/>
        </p:nvSpPr>
        <p:spPr>
          <a:xfrm>
            <a:off x="8200549" y="6122313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(Móveis)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Shape 51"/>
          <p:cNvSpPr/>
          <p:nvPr/>
        </p:nvSpPr>
        <p:spPr>
          <a:xfrm>
            <a:off x="765929" y="6430566"/>
            <a:ext cx="13098542" cy="3889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4" name="Text 52"/>
          <p:cNvSpPr/>
          <p:nvPr/>
        </p:nvSpPr>
        <p:spPr>
          <a:xfrm>
            <a:off x="928449" y="6511290"/>
            <a:ext cx="1752719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12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 53"/>
          <p:cNvSpPr/>
          <p:nvPr/>
        </p:nvSpPr>
        <p:spPr>
          <a:xfrm>
            <a:off x="3013591" y="6511290"/>
            <a:ext cx="4854535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Sofá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 54"/>
          <p:cNvSpPr/>
          <p:nvPr/>
        </p:nvSpPr>
        <p:spPr>
          <a:xfrm>
            <a:off x="8200549" y="6511290"/>
            <a:ext cx="5501521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2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(Móveis)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 55"/>
          <p:cNvSpPr/>
          <p:nvPr/>
        </p:nvSpPr>
        <p:spPr>
          <a:xfrm>
            <a:off x="758309" y="6964204"/>
            <a:ext cx="1311378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250" dirty="0"/>
          </a:p>
        </p:txBody>
      </p:sp>
      <p:sp>
        <p:nvSpPr>
          <p:cNvPr id="58" name="Text 56"/>
          <p:cNvSpPr/>
          <p:nvPr/>
        </p:nvSpPr>
        <p:spPr>
          <a:xfrm>
            <a:off x="758309" y="7328773"/>
            <a:ext cx="13113782" cy="227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2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37116"/>
            <a:ext cx="6697861" cy="64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Relações de Equivalência: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641634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Resolução: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135386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Identifique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 de negócio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faz 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equivalência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2629138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“Dois produtos são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equivalentes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pertencerem à mesma 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.”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3122890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“Dois produtos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são equivalentes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pertencerem a categorias diferentes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.”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3616643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Para provar isso, é preciso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testar as 3 propriedades de relações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(Reflexiva, Simétrica e Transitiva) em relação a regra de negócio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09" y="4406741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Tomarei como exemplo os elementos “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Cadeira"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"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" e "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Sofá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”. Analisarei segundo a caracteristica comum “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”: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309" y="4900493"/>
            <a:ext cx="13113782" cy="130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Reflexiva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mesma 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próprio elemento 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?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2"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Simétrica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mesma categoria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categoria que Cadeira ? Sim - OK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300"/>
              </a:lnSpc>
              <a:buSzPct val="100000"/>
              <a:buFont typeface="+mj-lt"/>
              <a:buAutoNum type="arabicPeriod" startAt="3"/>
            </a:pP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Transitiva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categoria que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Mesa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categira que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Sofá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portanto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Cadeira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da mesma categoria que o elemento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Sofá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?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- OK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309" y="6405920"/>
            <a:ext cx="13113782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Considerando que cadeira, mesa e sofá atendem as propriedades “Reflexiva”, “Simétrica” e “Transitiva”, então “Cadeira, Mesa, Sofá” constituem a mesma </a:t>
            </a:r>
            <a:r>
              <a:rPr lang="en-US" sz="15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Classe de Equivalência</a:t>
            </a:r>
            <a:r>
              <a:rPr lang="en-US" sz="15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309" y="7196018"/>
            <a:ext cx="1311378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15221"/>
            <a:ext cx="4450794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Classes de Equivalência</a:t>
            </a:r>
            <a:endParaRPr lang="en-US" sz="2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461492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Chamamos de </a:t>
            </a:r>
            <a:r>
              <a:rPr lang="en-US" sz="1100" b="1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Classes de Equivalência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todas as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relações de equivalência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se formam dentro da Relação.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1750219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São as “</a:t>
            </a:r>
            <a:r>
              <a:rPr lang="en-US" sz="11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panelinhas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” que se formam dentro do conjunto.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41815"/>
            <a:ext cx="2925604" cy="430351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610582" y="2141815"/>
            <a:ext cx="8269010" cy="3138249"/>
          </a:xfrm>
          <a:prstGeom prst="roundRect">
            <a:avLst>
              <a:gd name="adj" fmla="val 188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5618202" y="2149435"/>
            <a:ext cx="8253770" cy="3108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5759053" y="2211943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Classe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064347" y="2211943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Categoria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0496312" y="2211943"/>
            <a:ext cx="3234928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Pares Ordenados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5618202" y="2460308"/>
            <a:ext cx="8253770" cy="68258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5759053" y="2522815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064347" y="2522815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Eletrônicos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0496312" y="2522815"/>
            <a:ext cx="3234928" cy="557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1. (Teclado, Eletrônicos)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2. (Mouse, Eletrônicos)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3. (Monitor, Eletrônicos)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5618202" y="3142893"/>
            <a:ext cx="8253770" cy="709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5759053" y="3205401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064347" y="3205401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Vestuário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10496312" y="3205401"/>
            <a:ext cx="3234928" cy="61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(Camisa, Vestuário)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(Calça, Vestuário)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(Tênis, Vestuário)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5618202" y="3852743"/>
            <a:ext cx="8253770" cy="70985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5759053" y="3915251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9064347" y="3915251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Livraria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10496312" y="3915251"/>
            <a:ext cx="3234928" cy="61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(Livro SQL, Livraria)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(Livro Java, Livraria)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(Livro Redes, Livraria)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0"/>
          <p:cNvSpPr/>
          <p:nvPr/>
        </p:nvSpPr>
        <p:spPr>
          <a:xfrm>
            <a:off x="5618202" y="4562594"/>
            <a:ext cx="8253770" cy="70985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1"/>
          <p:cNvSpPr/>
          <p:nvPr/>
        </p:nvSpPr>
        <p:spPr>
          <a:xfrm>
            <a:off x="5759053" y="4625102"/>
            <a:ext cx="3016210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2"/>
          <p:cNvSpPr/>
          <p:nvPr/>
        </p:nvSpPr>
        <p:spPr>
          <a:xfrm>
            <a:off x="9064347" y="4625102"/>
            <a:ext cx="1142881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Móveis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10496312" y="4625102"/>
            <a:ext cx="3234928" cy="612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(Cadeira, Móveis)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(Mesa, Móveis)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14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(Sofá, Móveis)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58309" y="6651069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1-As classes são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disjuntas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5"/>
          <p:cNvSpPr/>
          <p:nvPr/>
        </p:nvSpPr>
        <p:spPr>
          <a:xfrm>
            <a:off x="758309" y="6939796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2-A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união das quatro classes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exatamente a relação R 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58309" y="7228523"/>
            <a:ext cx="13113782" cy="1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3-Cada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par ordenado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pertence a uma </a:t>
            </a:r>
            <a:r>
              <a:rPr lang="en-US" sz="11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única classe</a:t>
            </a:r>
            <a:r>
              <a:rPr lang="en-US" sz="11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;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09005"/>
            <a:ext cx="9663708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Dependências Funcionais em Atributos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527691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São os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 uma Relação (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colunas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 uma tabela) cujos valores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determinam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os valores de outras colunas.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1976318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Exemplo 3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 Imagine a Relação (Tabela) chamada </a:t>
            </a:r>
            <a:r>
              <a:rPr lang="en-US" sz="1450" b="1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CursoProgramacao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2424946"/>
            <a:ext cx="13113782" cy="2867739"/>
          </a:xfrm>
          <a:prstGeom prst="roundRect">
            <a:avLst>
              <a:gd name="adj" fmla="val 26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2432566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50238" y="2534007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049786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145524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241262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337000" y="253400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432738" y="2534007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65929" y="2907983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0238" y="3009424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3049786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145524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241262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337000" y="3009424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432738" y="3009424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9.5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65929" y="3383399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50238" y="3484840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3049786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Ada Lovelace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5145524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241262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337000" y="348484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1432738" y="3484840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65929" y="3858816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50238" y="3960257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3049786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5145524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7241262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9337000" y="3960257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1432738" y="3960257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8.0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65929" y="4334232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50238" y="4435673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3049786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Grace Hopper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5145524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7241262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9337000" y="443567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11432738" y="4435673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Shape 39"/>
          <p:cNvSpPr/>
          <p:nvPr/>
        </p:nvSpPr>
        <p:spPr>
          <a:xfrm>
            <a:off x="765929" y="4809649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950238" y="4911090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3049786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Linus Torvalds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5145524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JS-03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7241262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JavaScript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9337000" y="4911090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11432738" y="4911090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7.5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758309" y="5468779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Regras de Negócio: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758309" y="5917406"/>
            <a:ext cx="13113782" cy="1254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 aluno tem apenas um nome oficial.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 código de curso pertence a apenas um nome de curso.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Cada curso é ministrado por apenas um instrutor específico (um instrutor não muda de curso).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Um aluno pode fazer vários cursos, e terá uma nota diferente para cada um.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758309" y="7347942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 posse destas informações, determine quais atributos DETERMINAM outros atributos.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3772"/>
            <a:ext cx="113684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Dependências Funcionais em Atributos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7997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Dados os atributos da Relação identificados: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390180"/>
            <a:ext cx="13113782" cy="636984"/>
          </a:xfrm>
          <a:prstGeom prst="roundRect">
            <a:avLst>
              <a:gd name="adj" fmla="val 142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97800"/>
            <a:ext cx="13101161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742" y="2535317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3170039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53526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37013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20501" y="2535317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1903988" y="2535317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309" y="327088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1) Quais destes atributos o valor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identificam unicamente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o valor de outro atributo 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758309" y="3861316"/>
            <a:ext cx="13113782" cy="3123962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5929" y="386893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742" y="400645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261128" y="400645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Funcional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35704" y="4006453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Atributo2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810280" y="4006453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Resultado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65929" y="4490680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82742" y="4628198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261128" y="4628198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35704" y="4628198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10810280" y="4628198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765929" y="511242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982742" y="524994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261128" y="524994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535704" y="5249942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0810280" y="5249942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5734169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82742" y="5871686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261128" y="5871686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535704" y="5871686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10810280" y="5871686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Shape 32"/>
          <p:cNvSpPr/>
          <p:nvPr/>
        </p:nvSpPr>
        <p:spPr>
          <a:xfrm>
            <a:off x="765929" y="6355913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982742" y="6493431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 34"/>
          <p:cNvSpPr/>
          <p:nvPr/>
        </p:nvSpPr>
        <p:spPr>
          <a:xfrm>
            <a:off x="4261128" y="6493431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7535704" y="6493431"/>
            <a:ext cx="28338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10810280" y="6493431"/>
            <a:ext cx="28376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758309" y="722899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2) Qual é a combinação de colunas necessária para determinar a </a:t>
            </a:r>
            <a:r>
              <a:rPr lang="en-US" sz="17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51523"/>
            <a:ext cx="10800993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Dependências Funcionais em Atributos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819513"/>
            <a:ext cx="131137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1) Resolução: Quais destes atributos o valor identificam unicamente o valor de outro atributo?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360533"/>
            <a:ext cx="13113782" cy="5117544"/>
          </a:xfrm>
          <a:prstGeom prst="roundRect">
            <a:avLst>
              <a:gd name="adj" fmla="val 16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368153"/>
            <a:ext cx="13098542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2145" y="2493050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728436" y="2493050"/>
            <a:ext cx="2327553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Funcional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475089" y="2493050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Atributo2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289125" y="2493050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Resultado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985290" y="2493050"/>
            <a:ext cx="467344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Comentário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65929" y="3260169"/>
            <a:ext cx="13098542" cy="8920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72145" y="3385066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728436" y="3385066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75089" y="3385066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289125" y="3385066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8985290" y="3385066"/>
            <a:ext cx="467344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valendo “10” determina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“Alan Turing”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65929" y="4152186"/>
            <a:ext cx="13098542" cy="8920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72145" y="4277082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2728436" y="4277082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475089" y="4277082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289125" y="4277082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8985290" y="4277082"/>
            <a:ext cx="467344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valendo “SQL-01” determina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“Banco de Dados”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65929" y="5044202"/>
            <a:ext cx="13098542" cy="121312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72145" y="5169098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2728436" y="5169098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5475089" y="5169098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7289125" y="5169098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SIM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8985290" y="5169098"/>
            <a:ext cx="467344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Pela regra de negócio #3,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determina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Aqui temos um caso especial de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Parcial.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6257330"/>
            <a:ext cx="13098542" cy="12131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72145" y="6382226"/>
            <a:ext cx="133719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2728436" y="6382226"/>
            <a:ext cx="232755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475089" y="6382226"/>
            <a:ext cx="139493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289125" y="6382226"/>
            <a:ext cx="1277064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F44444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8985290" y="6382226"/>
            <a:ext cx="4673441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Olhe o Alan Turing (ID 10). Ele tem nota 9.5 e nota 8.0. ID_Aluno sozinho não determina a nota do aluno.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95864"/>
            <a:ext cx="1136844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Dependências Funcionais em Atributos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34184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2) Resolução: Qual é a combinação de colunas necessária para determinar a </a:t>
            </a:r>
            <a:r>
              <a:rPr lang="en-US" sz="1700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?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93227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Eu preciso saber QUEM (Aluno) e em QUAL MATÉRIA (Curso) para te dar a nota exata. A combinação dos atributos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determinam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! Esta é um caso de </a:t>
            </a:r>
            <a:r>
              <a:rPr lang="en-US" sz="1700" b="1" i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Total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386941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58309" y="4459843"/>
            <a:ext cx="13113782" cy="2573893"/>
          </a:xfrm>
          <a:prstGeom prst="roundRect">
            <a:avLst>
              <a:gd name="adj" fmla="val 353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65929" y="4467463"/>
            <a:ext cx="13101161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982742" y="4604980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3170039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53526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37013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720501" y="4604980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1903988" y="4604980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5929" y="5089208"/>
            <a:ext cx="13101161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742" y="5226725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3170039" y="522672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353526" y="522672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37013" y="5226725"/>
            <a:ext cx="17427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720501" y="5226725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11903988" y="5226725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9.5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65929" y="6057662"/>
            <a:ext cx="13101161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82742" y="6195179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3170039" y="619517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353526" y="619517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537013" y="6195179"/>
            <a:ext cx="174271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720501" y="6195179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1903988" y="6195179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8.0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00018"/>
            <a:ext cx="4846320" cy="605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018705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de Atributos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serve para definir matematicamente quem são as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chaves candidatas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primária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467332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o conjunto de atributos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mínimo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que identifica individualmente todos os elementos da Relação (tabela).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2915960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Super Chave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é qualquer chave candidata com mais atributos da Relação adicionados.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3364587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Exemplo 4: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Considere novamente a Relação (tabela)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CursoProgramacao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58309" y="3813215"/>
            <a:ext cx="13113782" cy="2867739"/>
          </a:xfrm>
          <a:prstGeom prst="roundRect">
            <a:avLst>
              <a:gd name="adj" fmla="val 269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5929" y="3820835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50238" y="3922276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049786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145524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241262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337000" y="392227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32738" y="3922276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65929" y="4296251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50238" y="4397693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3049786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145524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241262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337000" y="4397693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11432738" y="4397693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9.5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Shape 20"/>
          <p:cNvSpPr/>
          <p:nvPr/>
        </p:nvSpPr>
        <p:spPr>
          <a:xfrm>
            <a:off x="765929" y="4771668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950238" y="4873109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20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3049786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Ada Lovelace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145524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241262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337000" y="487310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11432738" y="4873109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Shape 27"/>
          <p:cNvSpPr/>
          <p:nvPr/>
        </p:nvSpPr>
        <p:spPr>
          <a:xfrm>
            <a:off x="765929" y="5247084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50238" y="5348526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3049786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Alan Turing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5145524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PY-02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7241262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Python Avançado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337000" y="5348526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600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1432738" y="5348526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8.0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765929" y="5722501"/>
            <a:ext cx="13098542" cy="4754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7" name="Text 35"/>
          <p:cNvSpPr/>
          <p:nvPr/>
        </p:nvSpPr>
        <p:spPr>
          <a:xfrm>
            <a:off x="950238" y="5823942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30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3049786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Grace Hopper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5145524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SQL-01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7241262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9337000" y="5823942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500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1432738" y="5823942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9.0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Shape 41"/>
          <p:cNvSpPr/>
          <p:nvPr/>
        </p:nvSpPr>
        <p:spPr>
          <a:xfrm>
            <a:off x="765929" y="6197918"/>
            <a:ext cx="13098542" cy="4754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950238" y="6299359"/>
            <a:ext cx="172378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 43"/>
          <p:cNvSpPr/>
          <p:nvPr/>
        </p:nvSpPr>
        <p:spPr>
          <a:xfrm>
            <a:off x="3049786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Linus Torvalds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 44"/>
          <p:cNvSpPr/>
          <p:nvPr/>
        </p:nvSpPr>
        <p:spPr>
          <a:xfrm>
            <a:off x="5145524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JS-03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45"/>
          <p:cNvSpPr/>
          <p:nvPr/>
        </p:nvSpPr>
        <p:spPr>
          <a:xfrm>
            <a:off x="7241262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JavaScript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 46"/>
          <p:cNvSpPr/>
          <p:nvPr/>
        </p:nvSpPr>
        <p:spPr>
          <a:xfrm>
            <a:off x="9337000" y="6299359"/>
            <a:ext cx="1719977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700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 47"/>
          <p:cNvSpPr/>
          <p:nvPr/>
        </p:nvSpPr>
        <p:spPr>
          <a:xfrm>
            <a:off x="11432738" y="6299359"/>
            <a:ext cx="224766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7.5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 48"/>
          <p:cNvSpPr/>
          <p:nvPr/>
        </p:nvSpPr>
        <p:spPr>
          <a:xfrm>
            <a:off x="758309" y="6857048"/>
            <a:ext cx="131137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Tendo estas informações, encontre o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de Atributos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53772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79974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Resolução: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39018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1 ) Listar todos os atributos da Relação (Tabela) :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2980611"/>
            <a:ext cx="13113782" cy="636984"/>
          </a:xfrm>
          <a:prstGeom prst="roundRect">
            <a:avLst>
              <a:gd name="adj" fmla="val 142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298823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742" y="3125748"/>
            <a:ext cx="17452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3168729" y="3125748"/>
            <a:ext cx="174140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350907" y="3125748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34394" y="3125748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717881" y="3125748"/>
            <a:ext cx="174271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901368" y="3125748"/>
            <a:ext cx="174652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309" y="386131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2 ) Listar todas as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Dependências Funcionais 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(encontradas no exemplo anterior)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58309" y="4451747"/>
            <a:ext cx="13113782" cy="3123962"/>
          </a:xfrm>
          <a:prstGeom prst="roundRect">
            <a:avLst>
              <a:gd name="adj" fmla="val 291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65929" y="4459367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82742" y="4596884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353526" y="4596884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Dependência Funcional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719191" y="4596884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Atributo2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65929" y="5081111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82742" y="5218628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353526" y="5218628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719191" y="5218628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65929" y="5702856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82742" y="5840373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5353526" y="5840373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719191" y="5840373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65929" y="6324600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82742" y="6462117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5353526" y="6462117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9719191" y="6462117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Shape 29"/>
          <p:cNvSpPr/>
          <p:nvPr/>
        </p:nvSpPr>
        <p:spPr>
          <a:xfrm>
            <a:off x="765929" y="6946344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82742" y="7083862"/>
            <a:ext cx="393001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5353526" y="7083862"/>
            <a:ext cx="392489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determina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9719191" y="7083862"/>
            <a:ext cx="392870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1787604"/>
            <a:ext cx="8338899" cy="46541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33466" y="1612583"/>
            <a:ext cx="4246126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200"/>
              </a:lnSpc>
              <a:buNone/>
            </a:pPr>
            <a:r>
              <a:rPr lang="en-US" sz="89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IBM</a:t>
            </a:r>
            <a:endParaRPr lang="en-US" sz="89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633466" y="3254573"/>
            <a:ext cx="424612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Reconhece o a Teoria Relacional de Codd.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33466" y="4164568"/>
            <a:ext cx="4246126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System R (DB2)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33466" y="4821198"/>
            <a:ext cx="4246126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1970–1974: desenvolvimento do </a:t>
            </a:r>
            <a:r>
              <a:rPr lang="en-US" sz="2200" b="1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System R</a:t>
            </a:r>
            <a:r>
              <a:rPr lang="en-US" sz="22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. 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33466" y="5750243"/>
            <a:ext cx="42461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Primeiro projeto de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33466" y="6291858"/>
            <a:ext cx="424612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Relacional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0213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846189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Resolução: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43662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3)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Objetivo: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Calcule 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dos seguintes conjuntos e determine qual deles é 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58309" y="4027051"/>
            <a:ext cx="13113782" cy="2502218"/>
          </a:xfrm>
          <a:prstGeom prst="roundRect">
            <a:avLst>
              <a:gd name="adj" fmla="val 3637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5929" y="403467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5"/>
          <p:cNvSpPr/>
          <p:nvPr/>
        </p:nvSpPr>
        <p:spPr>
          <a:xfrm>
            <a:off x="982504" y="4172188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465641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504" y="4793933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5929" y="5278160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82504" y="5415677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65929" y="589990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82504" y="6037421"/>
            <a:ext cx="126653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25654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57163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3) Fecho de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3162062"/>
            <a:ext cx="13113782" cy="3641765"/>
          </a:xfrm>
          <a:prstGeom prst="roundRect">
            <a:avLst>
              <a:gd name="adj" fmla="val 24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169682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623" y="3307199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17495" y="3307199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Análise do Fecho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3791426"/>
            <a:ext cx="13098542" cy="30047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623" y="3928943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817495" y="3928943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I) Início: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- fecho inicial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817495" y="4405551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II) Usando DEPENDÊNCIA FUNCIONAL 1: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MAPEIA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17495" y="4882158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Adicionamos "Nome_Aluno" ao fecho. O fecho fica =&gt;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ID_Aluno, Nome_Aluno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817495" y="5358765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III) Mais alguma DEPENDÊNCIA FUNCIONAL onde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MAPEIA mais alguém ? Não.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17495" y="5835372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Ninguém mais é determinado apenas pelo ID do aluno.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817495" y="6311979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IV) Resultado: {ID_Aluno, Nome_Aluno}.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é chave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(não MAPEIA do curso e a nota).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17308"/>
            <a:ext cx="908863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46328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3) Fecho de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3053715"/>
            <a:ext cx="13113782" cy="3858578"/>
          </a:xfrm>
          <a:prstGeom prst="roundRect">
            <a:avLst>
              <a:gd name="adj" fmla="val 235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061335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623" y="3198852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17495" y="3198852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Análise do Fecho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3683079"/>
            <a:ext cx="13098542" cy="32215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623" y="3820597"/>
            <a:ext cx="139410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817495" y="3820597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I) Início: fecho inicial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817495" y="4297204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II) Usando a Dependência Funcional 2: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 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MPAEIA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17495" y="4773811"/>
            <a:ext cx="10830401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Adicionamos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ao fecho. O fecho fica =&gt;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817495" y="5250418"/>
            <a:ext cx="108304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III) Usando a Dependência Funcional 3: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também MAPEIA 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(segundo regra de negócio) . Adicionamos ele. O fecho fica =&gt;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17495" y="6073735"/>
            <a:ext cx="10830401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IV) Resultado: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}.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Não é chave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(falta saber quem é o aluno e qual a nota).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598408"/>
            <a:ext cx="8635008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666399"/>
            <a:ext cx="131137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Passo 3) Fecho de {</a:t>
            </a: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58309" y="2207419"/>
            <a:ext cx="13113782" cy="5423654"/>
          </a:xfrm>
          <a:prstGeom prst="roundRect">
            <a:avLst>
              <a:gd name="adj" fmla="val 159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2215039"/>
            <a:ext cx="13098542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71788" y="2339935"/>
            <a:ext cx="141577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Atributo1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806660" y="2339935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Análise do Fecho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5929" y="2785943"/>
            <a:ext cx="13098542" cy="483750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71788" y="2910840"/>
            <a:ext cx="1415772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2806660" y="2910840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I) Início: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2806660" y="3349228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II) Pela DEPENDÊNCIA FUNCIONAL 1: Adicionamos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2806660" y="3787616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fica =&gt;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Cod_Curso,Nome_Aluno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2806660" y="4226004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III) Pela DEPENDÊNCIA FUNCIONAL 2: Adicionamos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06660" y="4664393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fica =&gt;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Cod_Curso,Nome_Aluno,Nome_Curso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2806660" y="5102781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IV) Pela DEPENDÊNCIA FUNCIONAL 3: Adicionamos ID_Instrutor.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2806660" y="5541169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Fecho fica =&gt;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Cod_Curso,Nome_Aluno,Nome_Curso,ID_Instrutor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2806660" y="5979557"/>
            <a:ext cx="10852071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V) Pela DEPENDÊNCIA FUNCIONAL 4: Como temos tanto o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quanto o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agora podemos adicionar 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 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ao fecho.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2806660" y="6739057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Resultado: {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2806660" y="7177445"/>
            <a:ext cx="10852071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Como o fecho cobre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TODOS OS ATRIBUTOS DA RELAÇÃO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é uma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126456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Fecho de Atributos - Exemplo 4 - RESULTADO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9851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Resposta: o fecho da chave composta (de dois atributos) {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57557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é  {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Nome_Curso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ID_Instrutor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Nota_Final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516600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Como o fecho cobre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TODOS OS ATRIBUTOS DA RELAÇÃO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{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é uma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CANDIDATA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75643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Portanto, podemos usar a CHAVE CANDIDATA {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ID_Aluno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, </a:t>
            </a:r>
            <a:r>
              <a:rPr lang="en-US" sz="1700" b="1" dirty="0">
                <a:solidFill>
                  <a:srgbClr val="1F71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Cod_Curso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}  como </a:t>
            </a: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CHAVE PRIMÁRIA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968" y="920829"/>
            <a:ext cx="4683323" cy="63879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81912" y="1675805"/>
            <a:ext cx="4297680" cy="121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0"/>
              </a:lnSpc>
              <a:buNone/>
            </a:pPr>
            <a:r>
              <a:rPr lang="en-US" sz="76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IBM</a:t>
            </a:r>
            <a:endParaRPr lang="en-US" sz="7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581912" y="3043833"/>
            <a:ext cx="3877032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1974 - S.Q.L.</a:t>
            </a:r>
            <a:endParaRPr lang="en-US" sz="3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581912" y="3684865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1974: criação da linguagem SQL. 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581912" y="4098250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Raymond F. Boyce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81912" y="4511635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Donald D. Chamberlin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81912" y="4925020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entre os pioneiros.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581912" y="5338405"/>
            <a:ext cx="4297680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581912" y="5751790"/>
            <a:ext cx="4297680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 linguagem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MAPEIA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 </a:t>
            </a:r>
            <a:r>
              <a:rPr lang="en-US" sz="14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ALGEBRA RELACIONAL</a:t>
            </a: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em código procedural de computador.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9288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Modelo Entidade-Relacionamento (M.E.R.)</a:t>
            </a:r>
            <a:endParaRPr lang="en-US" sz="4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94322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Professor Peter Chen (1976)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propôs o Modelo ER, conectando modelagem conceitual à implementação relacional — ponte essencial entre análise e banco de dados.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4227076"/>
            <a:ext cx="7627382" cy="280951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681526"/>
            <a:ext cx="426339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Professor Michael StoneBreaker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870" y="3222546"/>
            <a:ext cx="4050149" cy="22814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31525" y="880943"/>
            <a:ext cx="4333161" cy="541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Escola de Berkeley</a:t>
            </a:r>
            <a:endParaRPr lang="en-US" sz="3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531525" y="1617940"/>
            <a:ext cx="8348186" cy="9633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Michael Stonebraker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: projeto acadêmico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INGRES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e origem do </a:t>
            </a:r>
            <a:r>
              <a:rPr lang="en-US" sz="160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Postgres</a:t>
            </a: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. Décadas seguintes consolidaram SGBDs comerciais e acadêmicos (IBM DB2, Oracle, Sybase, PostgresSQL, MySQL).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525" y="2801183"/>
            <a:ext cx="7930753" cy="452294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18542"/>
            <a:ext cx="7627382" cy="1140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80 — Bancos Relacionais COMERCIAIS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44709" y="2066568"/>
            <a:ext cx="7627382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Os Bancos de Dados Relacionais se popularizam.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628067"/>
            <a:ext cx="2366486" cy="12861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33347" y="2596872"/>
            <a:ext cx="424624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Larry Ellison - Oracle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9633347" y="2971205"/>
            <a:ext cx="424624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Oracle 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633347" y="3345537"/>
            <a:ext cx="424624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Rei dos Bancos de Dados Relacionais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572" y="4382095"/>
            <a:ext cx="1187291" cy="158305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472374" y="4350901"/>
            <a:ext cx="440721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Interbase ( Delphi )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1171" y="6433066"/>
            <a:ext cx="2103239" cy="5782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311402" y="6401872"/>
            <a:ext cx="2563654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SYBASE SQL SERVER → UNIX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9311402" y="6776204"/>
            <a:ext cx="2563654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MICROSOFT SQL SERVER → WINDOWS NT</a:t>
            </a:r>
            <a:endParaRPr lang="en-US" sz="13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5586" y="6433066"/>
            <a:ext cx="1265158" cy="92190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2838450"/>
            <a:ext cx="4533900" cy="2552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611029"/>
            <a:ext cx="7627382" cy="1353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90 — Bancos Relacionais "Populares"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44709" y="2258258"/>
            <a:ext cx="7627382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Os Bancos de Dados Relacionais se popularizam.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972" y="3019187"/>
            <a:ext cx="1373505" cy="137350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66684" y="2975253"/>
            <a:ext cx="4212908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PostgreSQL  (Postgres com suporte a SQL)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388" y="5052417"/>
            <a:ext cx="1408271" cy="9561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504164" y="5008483"/>
            <a:ext cx="4375547" cy="642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Banco de Dados livre MySQL nasce como alternativa ao projeto Postgres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9240" y="6668333"/>
            <a:ext cx="2071449" cy="56959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935045" y="6624399"/>
            <a:ext cx="494454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SYBASE SQL SERVER → UNIX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8935045" y="7121485"/>
            <a:ext cx="494454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MICROSOFT SQL SERVER → WINDOWS NT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67" y="2827615"/>
            <a:ext cx="5025866" cy="25742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680799"/>
            <a:ext cx="7627382" cy="1211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Anos 2000 — GeoProcessamento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244709" y="2126933"/>
            <a:ext cx="7627382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 google aperfeiçoava o Google Maps e com isso, floresciam os mapas digitais.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2751653"/>
            <a:ext cx="2501384" cy="265045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644539" y="2716411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Extensão Vetorial PostgreSQL.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9644539" y="3129796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Dá suporte a formas geométricas (Feições).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9644539" y="3543181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Compatível com QGIS e Geoserver.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9644539" y="3956566"/>
            <a:ext cx="4235053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Usado para armazenar Mapas.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9644539" y="4369951"/>
            <a:ext cx="4235053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Também armazena imagens georreferênciadas (Ortofotos).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930384"/>
            <a:ext cx="2364105" cy="8178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2971" y="5895142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Extensão Vetorial PostgreSQL.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482971" y="6308527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Dá suporte a Calculo de Rotas.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9482971" y="6721912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Compatível com OpenStreetMap</a:t>
            </a: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9482971" y="7135297"/>
            <a:ext cx="4396621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3403</Words>
  <Application>Microsoft Office PowerPoint</Application>
  <PresentationFormat>Personalizar</PresentationFormat>
  <Paragraphs>568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7" baseType="lpstr">
      <vt:lpstr>Sora Light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MIGUEL PENTEADO</cp:lastModifiedBy>
  <cp:revision>37</cp:revision>
  <dcterms:created xsi:type="dcterms:W3CDTF">2026-02-24T06:27:01Z</dcterms:created>
  <dcterms:modified xsi:type="dcterms:W3CDTF">2026-02-24T16:43:26Z</dcterms:modified>
</cp:coreProperties>
</file>